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omments/modernComment_12D_F2B766B7.xml" ContentType="application/vnd.ms-powerpoint.comment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93" r:id="rId7"/>
    <p:sldId id="303" r:id="rId8"/>
    <p:sldId id="304" r:id="rId9"/>
    <p:sldId id="292" r:id="rId10"/>
    <p:sldId id="294" r:id="rId11"/>
    <p:sldId id="299" r:id="rId12"/>
    <p:sldId id="301" r:id="rId13"/>
    <p:sldId id="295" r:id="rId14"/>
    <p:sldId id="296" r:id="rId15"/>
    <p:sldId id="297" r:id="rId16"/>
    <p:sldId id="302" r:id="rId17"/>
    <p:sldId id="258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7C2A2FE-4308-967C-1FDF-C65743DEFF50}" name="Štěpničková Pavlína" initials="ŠP" userId="S::vodenkovap@msmt.cz::e9efdad1-0ca8-4822-9739-fda546b5f6a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C3677"/>
    <a:srgbClr val="163271"/>
    <a:srgbClr val="CFD5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0" d="100"/>
          <a:sy n="70" d="100"/>
        </p:scale>
        <p:origin x="1123" y="4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microsoft.com/office/2018/10/relationships/authors" Target="authors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omments/modernComment_12D_F2B766B7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9FB4CA16-2A09-49FD-BAA1-23950594A015}" authorId="{A7C2A2FE-4308-967C-1FDF-C65743DEFF50}" created="2022-05-31T13:07:11.014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4072105655" sldId="301"/>
      <ac:spMk id="10" creationId="{EB5644C3-1EBB-4452-8D30-088F88937E74}"/>
    </ac:deMkLst>
    <p188:txBody>
      <a:bodyPr/>
      <a:lstStyle/>
      <a:p>
        <a:r>
          <a:rPr lang="cs-CZ"/>
          <a:t>Heli, doplnila jsem "lze čerpat pouze alikvotní část) a tady bude nutné říci, že za 12 měsíců nemohou překonat 1720/860 atp. dle úvazku. Mezi roky se to nemůže přelévat.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318BF0-C7E4-4AC5-A8F1-21033EE79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92778C-DBBE-4391-BB11-CA9B6A3CFE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0388AA-73EF-41CF-AF63-24005A88D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A493-3E21-4C76-AA6A-422FB3169E96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76F47C7-7F80-4596-AD97-00EEF62C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38061A-082F-4355-8400-0ACADA726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036B-26B2-43AC-BFEA-BC8186D3C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4044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FEE78F-0BD7-4D80-B2CF-0843BA049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19E7411-1D9D-48E2-A40A-F22C618DA6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A8D0F7-DEA7-4522-A690-4F9A57876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A493-3E21-4C76-AA6A-422FB3169E96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437548-A175-47C4-B173-E3B4A30DA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DA7CF6-FD16-45D6-B01A-8A1AA9FD1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036B-26B2-43AC-BFEA-BC8186D3C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37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3B0A2F9-2843-4E24-9260-57B6A67F16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B0449B3-53FE-4727-91E4-4C25A36A40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6332DA-B729-4100-81AF-520300473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A493-3E21-4C76-AA6A-422FB3169E96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2242C3-28D4-461D-B6A2-AA6E38F04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B37F3B-EEDE-4287-9957-C987C1CCD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036B-26B2-43AC-BFEA-BC8186D3C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162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46B74D-550F-4FA0-BD69-9C75AFC06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BE99DC-2676-4E43-B14B-FD42675DF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8C1092-9944-4CED-B173-BE1822B11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A493-3E21-4C76-AA6A-422FB3169E96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3100C85-8C1E-4D21-9F84-399A3D06B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C5C073-1375-401C-A232-CE72759A1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036B-26B2-43AC-BFEA-BC8186D3C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31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628554-D996-46C7-9891-C5A5D5D01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A624E01-A194-4A9F-9B4B-35842F9A6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A49A24-D4DA-4CC6-BAAC-3C19ABFA6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A493-3E21-4C76-AA6A-422FB3169E96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6E18E6-1E13-43E4-82E0-838AA6EAA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0353BC-335A-4C27-8029-B7F5BD97C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036B-26B2-43AC-BFEA-BC8186D3C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251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745D14-E2A1-4B0C-8F71-B1D8A975A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2D0F45-99A5-46F6-B8A3-78CD5E53BD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80ECE36-5DC3-4D6A-BAAA-79BAF42AC6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52BDAF5-43DC-4C4D-86F4-643DA0B67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A493-3E21-4C76-AA6A-422FB3169E96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6AB7F0B-C484-44E7-98CA-8CC550100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D7925B5-1C53-4886-B0A1-A3FC12948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036B-26B2-43AC-BFEA-BC8186D3C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402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B91114-C3CC-4A31-871C-8C4D4A301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3E88B36-9432-47D8-A7FF-F8E5CF8AB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E2A88D4-887C-4905-A4B9-1481345BF2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AFC281C-2E32-457B-9F89-0BD98BBD0D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F77761E-8836-4B46-9D63-5495799FF8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F99FF91-9B0C-42D2-BFB0-DE43EF382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A493-3E21-4C76-AA6A-422FB3169E96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34B193F-311B-4EF8-870B-C36E6C2D6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4DDA064-93C7-4292-914A-D31A3F33F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036B-26B2-43AC-BFEA-BC8186D3C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943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CC20E4-7515-42E6-ACBB-4A3371D7A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24B717C-BA2D-47DE-B33F-65227C5C5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A493-3E21-4C76-AA6A-422FB3169E96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F1D2870-D73D-4B88-A6BB-80DA955C8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138A42-1D24-4FDA-BAE3-8042C6C7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036B-26B2-43AC-BFEA-BC8186D3C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06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2089894-0169-4134-BC06-B4E754289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A493-3E21-4C76-AA6A-422FB3169E96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4DBCA43-FF5C-4F9C-9EF3-2BA061660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0C665C0-654B-47A5-9F6E-364821A8E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036B-26B2-43AC-BFEA-BC8186D3C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3665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4174B9-18BA-4B19-B585-D101C3361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B58725-1653-4BD8-A389-C736CD057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0402AAD-5D59-462B-BC8C-1884A4CF60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AE441FC-ECC2-44F6-93CF-64586293D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A493-3E21-4C76-AA6A-422FB3169E96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7857CAF-D9DC-45FD-B511-35495F8AC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DB8FD16-B3D6-428D-B298-3E17C90E2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036B-26B2-43AC-BFEA-BC8186D3C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140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5973E9-092B-4548-A882-12FF99A39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C0A7429-A147-4EC4-A9A4-217E71348D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F0B6DD3-228C-4545-956F-402830FBB5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77CF3A4-1D0B-4E35-9735-AA3369BBB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A493-3E21-4C76-AA6A-422FB3169E96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A413BF0-21F5-4A52-B7E3-62B61F5B8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0E45A0-90BC-4158-9E38-7E28B0690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036B-26B2-43AC-BFEA-BC8186D3C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921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A3B9C7B-703D-404B-95D6-35065C735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37E5DB2-35B3-4EA5-8B8A-BC76A7A2C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71DB7B-922A-44B7-9D7B-DBFA4C9CEB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9A493-3E21-4C76-AA6A-422FB3169E96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B95A9E-0CA2-4524-B542-76BA98E1F4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96BC36-A65C-484F-805C-73F8E8720F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3036B-26B2-43AC-BFEA-BC8186D3C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9539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Helena.Barborakova@msmt.cz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2D_F2B766B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2CEF03-0BA1-42FB-9953-94817A6F6A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2450" y="1793876"/>
            <a:ext cx="7629525" cy="1576388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>
                <a:solidFill>
                  <a:schemeClr val="bg1"/>
                </a:solidFill>
                <a:latin typeface="Montserrat ExtraBold" panose="00000900000000000000" pitchFamily="50" charset="-18"/>
              </a:rPr>
              <a:t>OP JAN AMOS KOMENSKÝ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BFE7191-9819-41C0-BAC5-88E33D7932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2450" y="3487737"/>
            <a:ext cx="9144000" cy="1655762"/>
          </a:xfrm>
        </p:spPr>
        <p:txBody>
          <a:bodyPr/>
          <a:lstStyle/>
          <a:p>
            <a:pPr algn="l"/>
            <a:r>
              <a:rPr lang="cs-CZ" dirty="0">
                <a:solidFill>
                  <a:schemeClr val="bg1"/>
                </a:solidFill>
                <a:latin typeface="Montserrat" panose="00000500000000000000" pitchFamily="50" charset="-18"/>
              </a:rPr>
              <a:t>Programové období 2021 – 2027, 1. 6. 2022, </a:t>
            </a:r>
            <a:br>
              <a:rPr lang="cs-CZ" dirty="0">
                <a:solidFill>
                  <a:schemeClr val="bg1"/>
                </a:solidFill>
                <a:latin typeface="Montserrat" panose="00000500000000000000" pitchFamily="50" charset="-18"/>
              </a:rPr>
            </a:br>
            <a:r>
              <a:rPr lang="cs-CZ" dirty="0">
                <a:solidFill>
                  <a:schemeClr val="bg1"/>
                </a:solidFill>
                <a:latin typeface="Montserrat" panose="00000500000000000000" pitchFamily="50" charset="-18"/>
              </a:rPr>
              <a:t>Ministerstvo školství, mládeže a tělovýchovy</a:t>
            </a:r>
          </a:p>
        </p:txBody>
      </p:sp>
    </p:spTree>
    <p:extLst>
      <p:ext uri="{BB962C8B-B14F-4D97-AF65-F5344CB8AC3E}">
        <p14:creationId xmlns:p14="http://schemas.microsoft.com/office/powerpoint/2010/main" val="916012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E857C0-1E10-4659-A8EC-B694AF804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25" y="365126"/>
            <a:ext cx="10772775" cy="1054100"/>
          </a:xfrm>
        </p:spPr>
        <p:txBody>
          <a:bodyPr>
            <a:normAutofit/>
          </a:bodyPr>
          <a:lstStyle/>
          <a:p>
            <a:r>
              <a:rPr lang="cs-CZ" sz="3500" b="1" u="sng" dirty="0">
                <a:solidFill>
                  <a:srgbClr val="163271"/>
                </a:solidFill>
                <a:latin typeface="Montserrat"/>
              </a:rPr>
              <a:t>Co se do „člověkohodina“ nepočítá</a:t>
            </a:r>
            <a:endParaRPr lang="nn-NO" sz="3500" b="1" u="sng" dirty="0">
              <a:solidFill>
                <a:srgbClr val="163271"/>
              </a:solidFill>
              <a:latin typeface="Montserrat"/>
            </a:endParaRP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B02AEEAE-EA78-433C-A382-2B00387EB631}"/>
              </a:ext>
            </a:extLst>
          </p:cNvPr>
          <p:cNvSpPr/>
          <p:nvPr/>
        </p:nvSpPr>
        <p:spPr>
          <a:xfrm>
            <a:off x="2019495" y="1341357"/>
            <a:ext cx="8750106" cy="43361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>
              <a:solidFill>
                <a:srgbClr val="0C3677"/>
              </a:solidFill>
            </a:endParaRPr>
          </a:p>
          <a:p>
            <a:endParaRPr lang="cs-CZ" sz="2000" b="1" dirty="0">
              <a:solidFill>
                <a:srgbClr val="0C367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C3677"/>
              </a:solidFill>
            </a:endParaRP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EB5644C3-1EBB-4452-8D30-088F88937E74}"/>
              </a:ext>
            </a:extLst>
          </p:cNvPr>
          <p:cNvSpPr txBox="1">
            <a:spLocks/>
          </p:cNvSpPr>
          <p:nvPr/>
        </p:nvSpPr>
        <p:spPr>
          <a:xfrm>
            <a:off x="629495" y="1685925"/>
            <a:ext cx="11038630" cy="43775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500" dirty="0">
                <a:solidFill>
                  <a:srgbClr val="163271"/>
                </a:solidFill>
                <a:latin typeface="Montserrat"/>
              </a:rPr>
              <a:t>Čerpání hodin dovolené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500" dirty="0">
                <a:solidFill>
                  <a:srgbClr val="163271"/>
                </a:solidFill>
                <a:latin typeface="Montserrat"/>
              </a:rPr>
              <a:t>Státní svátky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500" dirty="0">
                <a:solidFill>
                  <a:srgbClr val="163271"/>
                </a:solidFill>
                <a:latin typeface="Montserrat"/>
              </a:rPr>
              <a:t>Jako produktivní hodinu nelze vykázat odpracovanou hodinu nebo hodinu, za kterou zaměstnanci náleží náhrada mzdy/platu hrazená zaměstnavatelem v případě, že zaměstnavatel obdržel refundaci nákladů na tuto hodinu(y) ze strany jiného subjektu (např. refundace mzdy/platu zaměstnavateli ze strany ČSSZ, a to v souvislosti s pracovním volnem zaměstnance souvisejícím s akcí pro děti a mládež)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500" dirty="0">
              <a:solidFill>
                <a:srgbClr val="163271"/>
              </a:solidFill>
              <a:latin typeface="Montserrat"/>
            </a:endParaRPr>
          </a:p>
          <a:p>
            <a:endParaRPr lang="cs-CZ" sz="3500" dirty="0">
              <a:solidFill>
                <a:srgbClr val="163271"/>
              </a:solidFill>
              <a:latin typeface="Montserra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500" dirty="0">
                <a:solidFill>
                  <a:srgbClr val="163271"/>
                </a:solidFill>
                <a:latin typeface="Montserrat"/>
              </a:rPr>
              <a:t>Nemocenská nad 14 dní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500" dirty="0">
                <a:solidFill>
                  <a:srgbClr val="163271"/>
                </a:solidFill>
                <a:latin typeface="Montserrat"/>
              </a:rPr>
              <a:t>Ošetřování člena rodiny (od prvního dne)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500" dirty="0">
                <a:solidFill>
                  <a:srgbClr val="163271"/>
                </a:solidFill>
                <a:latin typeface="Montserrat"/>
              </a:rPr>
              <a:t>Neplacená dovolená</a:t>
            </a:r>
          </a:p>
          <a:p>
            <a:endParaRPr lang="cs-CZ" sz="3500" b="1" u="sng" dirty="0">
              <a:solidFill>
                <a:srgbClr val="163271"/>
              </a:solidFill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4274880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E857C0-1E10-4659-A8EC-B694AF804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25" y="365126"/>
            <a:ext cx="10772775" cy="1054100"/>
          </a:xfrm>
        </p:spPr>
        <p:txBody>
          <a:bodyPr>
            <a:normAutofit/>
          </a:bodyPr>
          <a:lstStyle/>
          <a:p>
            <a:r>
              <a:rPr lang="cs-CZ" sz="3500" b="1" u="sng" dirty="0">
                <a:solidFill>
                  <a:srgbClr val="163271"/>
                </a:solidFill>
                <a:latin typeface="Montserrat"/>
              </a:rPr>
              <a:t>Co se do „člověkohodin“ počítá (příklady)</a:t>
            </a:r>
            <a:endParaRPr lang="nn-NO" sz="3500" b="1" u="sng" dirty="0">
              <a:solidFill>
                <a:srgbClr val="163271"/>
              </a:solidFill>
              <a:latin typeface="Montserrat"/>
            </a:endParaRP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B02AEEAE-EA78-433C-A382-2B00387EB631}"/>
              </a:ext>
            </a:extLst>
          </p:cNvPr>
          <p:cNvSpPr/>
          <p:nvPr/>
        </p:nvSpPr>
        <p:spPr>
          <a:xfrm>
            <a:off x="2019495" y="1341357"/>
            <a:ext cx="8750106" cy="43361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>
              <a:solidFill>
                <a:srgbClr val="0C3677"/>
              </a:solidFill>
            </a:endParaRPr>
          </a:p>
          <a:p>
            <a:endParaRPr lang="cs-CZ" sz="2000" b="1" dirty="0">
              <a:solidFill>
                <a:srgbClr val="0C367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C3677"/>
              </a:solidFill>
            </a:endParaRP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EB5644C3-1EBB-4452-8D30-088F88937E74}"/>
              </a:ext>
            </a:extLst>
          </p:cNvPr>
          <p:cNvSpPr txBox="1">
            <a:spLocks/>
          </p:cNvSpPr>
          <p:nvPr/>
        </p:nvSpPr>
        <p:spPr>
          <a:xfrm>
            <a:off x="629495" y="4581525"/>
            <a:ext cx="11038630" cy="9351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cs-CZ" sz="3500" dirty="0">
              <a:solidFill>
                <a:srgbClr val="163271"/>
              </a:solidFill>
              <a:latin typeface="Montserra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500" dirty="0">
              <a:solidFill>
                <a:srgbClr val="163271"/>
              </a:solidFill>
              <a:latin typeface="Montserrat"/>
            </a:endParaRPr>
          </a:p>
          <a:p>
            <a:endParaRPr lang="cs-CZ" sz="3500" dirty="0">
              <a:solidFill>
                <a:srgbClr val="163271"/>
              </a:solidFill>
              <a:latin typeface="Montserrat"/>
            </a:endParaRPr>
          </a:p>
          <a:p>
            <a:endParaRPr lang="cs-CZ" sz="3500" b="1" u="sng" dirty="0">
              <a:solidFill>
                <a:srgbClr val="163271"/>
              </a:solidFill>
              <a:latin typeface="Montserrat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B9895AEE-47C9-41F0-9DE4-DDA3EBD2CEFA}"/>
              </a:ext>
            </a:extLst>
          </p:cNvPr>
          <p:cNvSpPr/>
          <p:nvPr/>
        </p:nvSpPr>
        <p:spPr>
          <a:xfrm>
            <a:off x="648122" y="1524288"/>
            <a:ext cx="1063858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dirty="0">
                <a:solidFill>
                  <a:srgbClr val="163271"/>
                </a:solidFill>
                <a:latin typeface="Montserrat"/>
              </a:rPr>
              <a:t>Skutečně odpracovaná hodina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rgbClr val="163271"/>
                </a:solidFill>
                <a:latin typeface="Montserrat"/>
              </a:rPr>
              <a:t>hodina odpracovaná na pracovišti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rgbClr val="163271"/>
                </a:solidFill>
                <a:latin typeface="Montserrat"/>
              </a:rPr>
              <a:t>hodina odpracovaná na „</a:t>
            </a:r>
            <a:r>
              <a:rPr lang="cs-CZ" sz="2600" dirty="0" err="1">
                <a:solidFill>
                  <a:srgbClr val="163271"/>
                </a:solidFill>
                <a:latin typeface="Montserrat"/>
              </a:rPr>
              <a:t>home</a:t>
            </a:r>
            <a:r>
              <a:rPr lang="cs-CZ" sz="2600" dirty="0">
                <a:solidFill>
                  <a:srgbClr val="163271"/>
                </a:solidFill>
                <a:latin typeface="Montserrat"/>
              </a:rPr>
              <a:t> </a:t>
            </a:r>
            <a:r>
              <a:rPr lang="cs-CZ" sz="2600" dirty="0" err="1">
                <a:solidFill>
                  <a:srgbClr val="163271"/>
                </a:solidFill>
                <a:latin typeface="Montserrat"/>
              </a:rPr>
              <a:t>office</a:t>
            </a:r>
            <a:r>
              <a:rPr lang="cs-CZ" sz="2600" dirty="0">
                <a:solidFill>
                  <a:srgbClr val="163271"/>
                </a:solidFill>
                <a:latin typeface="Montserrat"/>
              </a:rPr>
              <a:t>“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rgbClr val="163271"/>
                </a:solidFill>
                <a:latin typeface="Montserrat"/>
              </a:rPr>
              <a:t>hodina odpracovaná na služební cestě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rgbClr val="163271"/>
                </a:solidFill>
                <a:latin typeface="Montserrat"/>
              </a:rPr>
              <a:t>hodina „nemocenské“ do 14 dnů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rgbClr val="163271"/>
                </a:solidFill>
                <a:latin typeface="Montserrat"/>
              </a:rPr>
              <a:t>hodina překážek na straně zaměstnance/zaměstnavatele</a:t>
            </a:r>
          </a:p>
          <a:p>
            <a:pPr lvl="4"/>
            <a:r>
              <a:rPr lang="cs-CZ" sz="2600" dirty="0">
                <a:solidFill>
                  <a:srgbClr val="163271"/>
                </a:solidFill>
                <a:latin typeface="Montserrat"/>
              </a:rPr>
              <a:t>(svatba, lékař, doprovod dítěte k lékaři atp.)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600" dirty="0">
              <a:solidFill>
                <a:srgbClr val="163271"/>
              </a:solidFill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934876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E857C0-1E10-4659-A8EC-B694AF804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25" y="365126"/>
            <a:ext cx="10772775" cy="1054100"/>
          </a:xfrm>
        </p:spPr>
        <p:txBody>
          <a:bodyPr>
            <a:normAutofit/>
          </a:bodyPr>
          <a:lstStyle/>
          <a:p>
            <a:r>
              <a:rPr lang="cs-CZ" sz="3500" b="1" u="sng" dirty="0">
                <a:solidFill>
                  <a:srgbClr val="163271"/>
                </a:solidFill>
                <a:latin typeface="Montserrat"/>
              </a:rPr>
              <a:t>Co dělat v realizaci v rámci </a:t>
            </a:r>
            <a:r>
              <a:rPr lang="cs-CZ" sz="3500" b="1" u="sng" dirty="0" err="1">
                <a:solidFill>
                  <a:srgbClr val="163271"/>
                </a:solidFill>
                <a:latin typeface="Montserrat"/>
              </a:rPr>
              <a:t>ZoR</a:t>
            </a:r>
            <a:r>
              <a:rPr lang="cs-CZ" sz="3500" b="1" u="sng" dirty="0">
                <a:solidFill>
                  <a:srgbClr val="163271"/>
                </a:solidFill>
                <a:latin typeface="Montserrat"/>
              </a:rPr>
              <a:t>, když mi odejde současný zaměstnanec?</a:t>
            </a:r>
            <a:endParaRPr lang="nn-NO" sz="3500" b="1" u="sng" dirty="0">
              <a:solidFill>
                <a:srgbClr val="163271"/>
              </a:solidFill>
              <a:latin typeface="Montserrat"/>
            </a:endParaRP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B02AEEAE-EA78-433C-A382-2B00387EB631}"/>
              </a:ext>
            </a:extLst>
          </p:cNvPr>
          <p:cNvSpPr/>
          <p:nvPr/>
        </p:nvSpPr>
        <p:spPr>
          <a:xfrm>
            <a:off x="2019495" y="1341357"/>
            <a:ext cx="8750106" cy="43361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>
              <a:solidFill>
                <a:srgbClr val="0C3677"/>
              </a:solidFill>
            </a:endParaRPr>
          </a:p>
          <a:p>
            <a:endParaRPr lang="cs-CZ" sz="2000" b="1" dirty="0">
              <a:solidFill>
                <a:srgbClr val="0C367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C3677"/>
              </a:solidFill>
            </a:endParaRP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EB5644C3-1EBB-4452-8D30-088F88937E74}"/>
              </a:ext>
            </a:extLst>
          </p:cNvPr>
          <p:cNvSpPr txBox="1">
            <a:spLocks/>
          </p:cNvSpPr>
          <p:nvPr/>
        </p:nvSpPr>
        <p:spPr>
          <a:xfrm>
            <a:off x="629495" y="4581525"/>
            <a:ext cx="11038630" cy="9351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cs-CZ" sz="3500" dirty="0">
              <a:solidFill>
                <a:srgbClr val="163271"/>
              </a:solidFill>
              <a:latin typeface="Montserra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500" dirty="0">
              <a:solidFill>
                <a:srgbClr val="163271"/>
              </a:solidFill>
              <a:latin typeface="Montserrat"/>
            </a:endParaRPr>
          </a:p>
          <a:p>
            <a:endParaRPr lang="cs-CZ" sz="3500" dirty="0">
              <a:solidFill>
                <a:srgbClr val="163271"/>
              </a:solidFill>
              <a:latin typeface="Montserrat"/>
            </a:endParaRPr>
          </a:p>
          <a:p>
            <a:endParaRPr lang="cs-CZ" sz="3500" b="1" u="sng" dirty="0">
              <a:solidFill>
                <a:srgbClr val="163271"/>
              </a:solidFill>
              <a:latin typeface="Montserrat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B9895AEE-47C9-41F0-9DE4-DDA3EBD2CEFA}"/>
              </a:ext>
            </a:extLst>
          </p:cNvPr>
          <p:cNvSpPr/>
          <p:nvPr/>
        </p:nvSpPr>
        <p:spPr>
          <a:xfrm>
            <a:off x="923925" y="1510650"/>
            <a:ext cx="10638580" cy="397031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163271"/>
                </a:solidFill>
                <a:latin typeface="Montserrat"/>
              </a:rPr>
              <a:t>Mohu jej nahradit 1:1 (nový zaměstnanec na stejný úvazek, pracovní smlouvy na sebe navazují např. jedna ukončena k 31. 5. 2022 a nová navazující od 1.6. 2022)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163271"/>
                </a:solidFill>
                <a:latin typeface="Montserrat"/>
              </a:rPr>
              <a:t>Pokud nastoupí nový zaměstnanec později – tedy vzniká proluka, musí dojít k přepočtu limitu (za dobu kdy není uzavřen žádný pracovní vztah není možné aby „nabíhal“ limit)</a:t>
            </a:r>
          </a:p>
          <a:p>
            <a:endParaRPr lang="cs-CZ" sz="2800" dirty="0">
              <a:solidFill>
                <a:srgbClr val="163271"/>
              </a:solidFill>
              <a:latin typeface="Montserra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solidFill>
                <a:srgbClr val="163271"/>
              </a:solidFill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056578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>
            <a:extLst>
              <a:ext uri="{FF2B5EF4-FFF2-40B4-BE49-F238E27FC236}">
                <a16:creationId xmlns:a16="http://schemas.microsoft.com/office/drawing/2014/main" id="{406E114A-97B3-4732-A2B1-836809E2C1CD}"/>
              </a:ext>
            </a:extLst>
          </p:cNvPr>
          <p:cNvSpPr txBox="1">
            <a:spLocks/>
          </p:cNvSpPr>
          <p:nvPr/>
        </p:nvSpPr>
        <p:spPr>
          <a:xfrm>
            <a:off x="545830" y="1860062"/>
            <a:ext cx="8848262" cy="41187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4400" b="1" dirty="0">
                <a:solidFill>
                  <a:srgbClr val="0C3677"/>
                </a:solidFill>
                <a:latin typeface="Calibri" panose="020F0502020204030204"/>
                <a:cs typeface="+mn-cs"/>
              </a:rPr>
              <a:t>DĚKUJI VÁM ZA POZORNOST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endParaRPr lang="pl-PL" sz="4400" b="1" dirty="0">
              <a:solidFill>
                <a:srgbClr val="0C3677"/>
              </a:solidFill>
              <a:latin typeface="Calibri" panose="020F0502020204030204"/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b="1" dirty="0">
                <a:solidFill>
                  <a:srgbClr val="0C3677"/>
                </a:solidFill>
                <a:latin typeface="Calibri" panose="020F0502020204030204"/>
                <a:cs typeface="+mn-cs"/>
              </a:rPr>
              <a:t>Ing. Helena Viktorie Barbořáková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b="1" dirty="0">
                <a:solidFill>
                  <a:srgbClr val="0C3677"/>
                </a:solidFill>
                <a:latin typeface="Calibri" panose="020F0502020204030204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Helena.Barborakova@msmt.cz</a:t>
            </a:r>
            <a:r>
              <a:rPr lang="cs-CZ" b="1" dirty="0">
                <a:solidFill>
                  <a:srgbClr val="0C3677"/>
                </a:solidFill>
                <a:latin typeface="Calibri" panose="020F0502020204030204"/>
                <a:cs typeface="+mn-cs"/>
              </a:rPr>
              <a:t> 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endParaRPr lang="cs-CZ" b="1" dirty="0">
              <a:solidFill>
                <a:srgbClr val="0C3677"/>
              </a:solidFill>
              <a:latin typeface="Calibri" panose="020F0502020204030204"/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b="1" dirty="0">
                <a:solidFill>
                  <a:srgbClr val="0C3677"/>
                </a:solidFill>
                <a:latin typeface="Calibri" panose="020F0502020204030204"/>
                <a:cs typeface="+mn-cs"/>
              </a:rPr>
              <a:t>Další informace o OP JAN AMOS KOMENSKÝ (2021-2027) 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b="1" dirty="0">
                <a:solidFill>
                  <a:srgbClr val="0C3677"/>
                </a:solidFill>
                <a:latin typeface="Calibri" panose="020F0502020204030204"/>
                <a:cs typeface="+mn-cs"/>
              </a:rPr>
              <a:t>jsou dostupné na webových stránkách </a:t>
            </a:r>
            <a:r>
              <a:rPr lang="cs-CZ" b="1" u="sng" dirty="0">
                <a:solidFill>
                  <a:srgbClr val="0C3677"/>
                </a:solidFill>
                <a:latin typeface="Calibri" panose="020F0502020204030204"/>
                <a:cs typeface="+mn-cs"/>
              </a:rPr>
              <a:t>https://OPJAK.cz/</a:t>
            </a:r>
            <a:endParaRPr lang="cs-CZ" sz="2600" dirty="0">
              <a:solidFill>
                <a:srgbClr val="0C3677"/>
              </a:solidFill>
              <a:latin typeface="Calibri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3847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>
            <a:extLst>
              <a:ext uri="{FF2B5EF4-FFF2-40B4-BE49-F238E27FC236}">
                <a16:creationId xmlns:a16="http://schemas.microsoft.com/office/drawing/2014/main" id="{406E114A-97B3-4732-A2B1-836809E2C1CD}"/>
              </a:ext>
            </a:extLst>
          </p:cNvPr>
          <p:cNvSpPr txBox="1">
            <a:spLocks/>
          </p:cNvSpPr>
          <p:nvPr/>
        </p:nvSpPr>
        <p:spPr>
          <a:xfrm>
            <a:off x="501442" y="621437"/>
            <a:ext cx="8848262" cy="53573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500" b="1" u="sng" dirty="0">
                <a:solidFill>
                  <a:srgbClr val="163271"/>
                </a:solidFill>
                <a:latin typeface="Montserrat"/>
                <a:ea typeface="+mj-ea"/>
                <a:cs typeface="+mj-cs"/>
              </a:rPr>
              <a:t>Vykazování personálních 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500" b="1" u="sng" dirty="0">
                <a:solidFill>
                  <a:srgbClr val="163271"/>
                </a:solidFill>
                <a:latin typeface="Montserrat"/>
                <a:ea typeface="+mj-ea"/>
                <a:cs typeface="+mj-cs"/>
              </a:rPr>
              <a:t>šablon v OP JAK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endParaRPr lang="cs-CZ" sz="2600" dirty="0">
              <a:solidFill>
                <a:srgbClr val="0C3677"/>
              </a:solidFill>
              <a:latin typeface="Calibri" panose="020F0502020204030204"/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2600" dirty="0">
                <a:solidFill>
                  <a:srgbClr val="0C3677"/>
                </a:solidFill>
                <a:latin typeface="Calibri" panose="020F0502020204030204"/>
                <a:cs typeface="+mn-cs"/>
              </a:rPr>
              <a:t>přechod z vykazování „měsíčního úvazku“ 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endParaRPr lang="cs-CZ" sz="2600" dirty="0">
              <a:solidFill>
                <a:srgbClr val="0C3677"/>
              </a:solidFill>
              <a:latin typeface="Calibri" panose="020F0502020204030204"/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2600" dirty="0">
                <a:solidFill>
                  <a:srgbClr val="0C3677"/>
                </a:solidFill>
                <a:latin typeface="Calibri" panose="020F0502020204030204"/>
                <a:cs typeface="+mn-cs"/>
              </a:rPr>
              <a:t>na vykazování „člověkohodiny“</a:t>
            </a:r>
          </a:p>
        </p:txBody>
      </p:sp>
    </p:spTree>
    <p:extLst>
      <p:ext uri="{BB962C8B-B14F-4D97-AF65-F5344CB8AC3E}">
        <p14:creationId xmlns:p14="http://schemas.microsoft.com/office/powerpoint/2010/main" val="1142303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E857C0-1E10-4659-A8EC-B694AF804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25" y="365126"/>
            <a:ext cx="10772775" cy="1054100"/>
          </a:xfrm>
        </p:spPr>
        <p:txBody>
          <a:bodyPr>
            <a:normAutofit/>
          </a:bodyPr>
          <a:lstStyle/>
          <a:p>
            <a:endParaRPr lang="nn-NO" sz="3500" b="1" u="sng" dirty="0">
              <a:solidFill>
                <a:srgbClr val="163271"/>
              </a:solidFill>
              <a:latin typeface="Montserrat"/>
            </a:endParaRP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B02AEEAE-EA78-433C-A382-2B00387EB631}"/>
              </a:ext>
            </a:extLst>
          </p:cNvPr>
          <p:cNvSpPr/>
          <p:nvPr/>
        </p:nvSpPr>
        <p:spPr>
          <a:xfrm>
            <a:off x="2019495" y="1341357"/>
            <a:ext cx="8750106" cy="43361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>
              <a:solidFill>
                <a:srgbClr val="0C3677"/>
              </a:solidFill>
            </a:endParaRPr>
          </a:p>
          <a:p>
            <a:endParaRPr lang="cs-CZ" sz="2000" b="1" dirty="0">
              <a:solidFill>
                <a:srgbClr val="0C367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C3677"/>
              </a:solidFill>
            </a:endParaRP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EB5644C3-1EBB-4452-8D30-088F88937E74}"/>
              </a:ext>
            </a:extLst>
          </p:cNvPr>
          <p:cNvSpPr txBox="1">
            <a:spLocks/>
          </p:cNvSpPr>
          <p:nvPr/>
        </p:nvSpPr>
        <p:spPr>
          <a:xfrm>
            <a:off x="581025" y="1180462"/>
            <a:ext cx="10772775" cy="4616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nn-NO" sz="3500" dirty="0">
              <a:solidFill>
                <a:srgbClr val="163271"/>
              </a:solidFill>
              <a:latin typeface="Montserrat"/>
            </a:endParaRP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2DF571D5-0156-4B77-ADAB-40EBBEE6B6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323615"/>
              </p:ext>
            </p:extLst>
          </p:nvPr>
        </p:nvGraphicFramePr>
        <p:xfrm>
          <a:off x="0" y="0"/>
          <a:ext cx="12192000" cy="832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6827311"/>
                    </a:ext>
                  </a:extLst>
                </a:gridCol>
                <a:gridCol w="4278086">
                  <a:extLst>
                    <a:ext uri="{9D8B030D-6E8A-4147-A177-3AD203B41FA5}">
                      <a16:colId xmlns:a16="http://schemas.microsoft.com/office/drawing/2014/main" val="1981008203"/>
                    </a:ext>
                  </a:extLst>
                </a:gridCol>
                <a:gridCol w="4713514">
                  <a:extLst>
                    <a:ext uri="{9D8B030D-6E8A-4147-A177-3AD203B41FA5}">
                      <a16:colId xmlns:a16="http://schemas.microsoft.com/office/drawing/2014/main" val="1748731224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cs-CZ" dirty="0"/>
                        <a:t>Změny v dokladování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Školní asistent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02623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OP VVV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 JAK - Výzva č. 02_22_002 Šablony pro MŠ a ZŠ I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052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Dokládání výstupů ve zprávě o realizaci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</a:t>
                      </a:r>
                      <a:r>
                        <a:rPr lang="cs-CZ" dirty="0" err="1"/>
                        <a:t>sken</a:t>
                      </a:r>
                      <a:r>
                        <a:rPr lang="cs-CZ" dirty="0"/>
                        <a:t> pracovněprávního dokumentu (smlouva, DPČ/DPP); </a:t>
                      </a:r>
                      <a:br>
                        <a:rPr lang="cs-CZ" dirty="0"/>
                      </a:br>
                      <a:r>
                        <a:rPr lang="cs-CZ" b="1" dirty="0"/>
                        <a:t>2. </a:t>
                      </a:r>
                      <a:r>
                        <a:rPr lang="cs-CZ" b="1" dirty="0" err="1"/>
                        <a:t>sken</a:t>
                      </a:r>
                      <a:r>
                        <a:rPr lang="cs-CZ" b="1" dirty="0"/>
                        <a:t> reportu o činnosti školního asistenta ve škole; </a:t>
                      </a:r>
                      <a:br>
                        <a:rPr lang="cs-CZ" dirty="0"/>
                      </a:br>
                      <a:r>
                        <a:rPr lang="cs-CZ" dirty="0"/>
                        <a:t>3. </a:t>
                      </a:r>
                      <a:r>
                        <a:rPr lang="cs-CZ" dirty="0" err="1"/>
                        <a:t>sken</a:t>
                      </a:r>
                      <a:r>
                        <a:rPr lang="cs-CZ" dirty="0"/>
                        <a:t> dokladu o splnění kvalifikačních požadavků pro výkon činnosti školního asistenta (v případě zaměstnání nekvalifikovaného pracovníka dle kap. 5.2: </a:t>
                      </a:r>
                      <a:r>
                        <a:rPr lang="cs-CZ" dirty="0" err="1"/>
                        <a:t>sken</a:t>
                      </a:r>
                      <a:r>
                        <a:rPr lang="cs-CZ" dirty="0"/>
                        <a:t>/kopii inzerátu se zveřejněním pracovního místa a </a:t>
                      </a:r>
                      <a:r>
                        <a:rPr lang="cs-CZ" dirty="0" err="1"/>
                        <a:t>sken</a:t>
                      </a:r>
                      <a:r>
                        <a:rPr lang="cs-CZ" dirty="0"/>
                        <a:t> dopisu/e-mailu zaslaného úřadu práce včetně negativní odpovědi úřadu práce; </a:t>
                      </a:r>
                      <a:br>
                        <a:rPr lang="cs-CZ" dirty="0"/>
                      </a:br>
                      <a:r>
                        <a:rPr lang="cs-CZ" dirty="0"/>
                        <a:t>4. čestné prohlášení statutárního orgánu o přítomnosti alespoň tří dětí ohrožených školním neúspěchem.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</a:t>
                      </a:r>
                      <a:r>
                        <a:rPr lang="cs-CZ" dirty="0" err="1"/>
                        <a:t>sken</a:t>
                      </a:r>
                      <a:r>
                        <a:rPr lang="cs-CZ" dirty="0"/>
                        <a:t> pracovněprávního dokumentu (smlouva, DPČ/DPP);  </a:t>
                      </a:r>
                      <a:br>
                        <a:rPr lang="cs-CZ" dirty="0"/>
                      </a:br>
                      <a:r>
                        <a:rPr lang="cs-CZ" b="1" dirty="0"/>
                        <a:t>2. report/výkaz způsobilých produktivních hodin školního asistenta; </a:t>
                      </a:r>
                      <a:br>
                        <a:rPr lang="cs-CZ" b="1" dirty="0"/>
                      </a:br>
                      <a:r>
                        <a:rPr lang="cs-CZ" dirty="0"/>
                        <a:t>3. </a:t>
                      </a:r>
                      <a:r>
                        <a:rPr lang="cs-CZ" dirty="0" err="1"/>
                        <a:t>sken</a:t>
                      </a:r>
                      <a:r>
                        <a:rPr lang="cs-CZ" dirty="0"/>
                        <a:t> dokladu o splnění kvalifikačních požadavků pro výkon činnosti školního asistenta (v případě zaměstnání nekvalifikovaného pracovníka dle kapitoly 5.1: </a:t>
                      </a:r>
                      <a:r>
                        <a:rPr lang="cs-CZ" dirty="0" err="1"/>
                        <a:t>sken</a:t>
                      </a:r>
                      <a:r>
                        <a:rPr lang="cs-CZ" dirty="0"/>
                        <a:t>/kopii inzerátu se zveřejněním pracovního místa a protokol vyhodnocení výběrového řízení s negativním výsledkem včetně popisu podmínek výběrového řízení stanovených ředitelem školy, které uchazeč nesplnil); </a:t>
                      </a:r>
                      <a:br>
                        <a:rPr lang="cs-CZ" dirty="0"/>
                      </a:br>
                      <a:r>
                        <a:rPr lang="cs-CZ" dirty="0"/>
                        <a:t>4. čestné prohlášení statutárního orgánu o přítomnosti alespoň tří dětí ohrožených školním neúspěchem.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6683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Dokládání výstupů pro kontrolu na místě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originál pracovněprávního dokumentu (smlouva, DPČ/DPP); </a:t>
                      </a:r>
                      <a:br>
                        <a:rPr lang="cs-CZ" dirty="0"/>
                      </a:br>
                      <a:r>
                        <a:rPr lang="cs-CZ" b="1" dirty="0"/>
                        <a:t>2. originál reportu o činnosti školního asistenta ve škole; </a:t>
                      </a:r>
                      <a:br>
                        <a:rPr lang="cs-CZ" dirty="0"/>
                      </a:br>
                      <a:r>
                        <a:rPr lang="cs-CZ" dirty="0"/>
                        <a:t>3. identifikace dětí ohrožených školním neúspěchem pro minimálně tři děti;  </a:t>
                      </a:r>
                      <a:br>
                        <a:rPr lang="cs-CZ" dirty="0"/>
                      </a:br>
                      <a:r>
                        <a:rPr lang="cs-CZ" b="1" dirty="0"/>
                        <a:t>4. kontrola počtu hodin souvisejících s úvazkem pracovníka dle výše zvoleného úvazku za daný kalendářní měsíc.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dirty="0"/>
                        <a:t>1. originál pracovněprávního dokumentu (smlouva, DPČ/DPP); </a:t>
                      </a:r>
                    </a:p>
                    <a:p>
                      <a:pPr marL="0" indent="0">
                        <a:buNone/>
                      </a:pPr>
                      <a:r>
                        <a:rPr lang="cs-CZ" b="1" dirty="0"/>
                        <a:t>2. podklady/výstupy ze mzdového účetnictví, na jejichž základě je vyplněn report/výkaz způsobilých produktivních hodin školního asistenta; </a:t>
                      </a:r>
                    </a:p>
                    <a:p>
                      <a:pPr marL="0" indent="0">
                        <a:buNone/>
                      </a:pPr>
                      <a:r>
                        <a:rPr lang="cs-CZ" dirty="0"/>
                        <a:t>3. identifikace dětí ohrožených školním neúspěchem pro minimálně tři děti.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688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1241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E857C0-1E10-4659-A8EC-B694AF804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25" y="365126"/>
            <a:ext cx="10772775" cy="1054100"/>
          </a:xfrm>
        </p:spPr>
        <p:txBody>
          <a:bodyPr>
            <a:normAutofit/>
          </a:bodyPr>
          <a:lstStyle/>
          <a:p>
            <a:r>
              <a:rPr lang="cs-CZ" sz="3500" b="1" u="sng" dirty="0">
                <a:solidFill>
                  <a:srgbClr val="163271"/>
                </a:solidFill>
                <a:latin typeface="Montserrat"/>
              </a:rPr>
              <a:t>Co je produktivní hodina („člověkohodina“)?</a:t>
            </a:r>
            <a:endParaRPr lang="nn-NO" sz="3500" b="1" u="sng" dirty="0">
              <a:solidFill>
                <a:srgbClr val="163271"/>
              </a:solidFill>
              <a:latin typeface="Montserrat"/>
            </a:endParaRP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B02AEEAE-EA78-433C-A382-2B00387EB631}"/>
              </a:ext>
            </a:extLst>
          </p:cNvPr>
          <p:cNvSpPr/>
          <p:nvPr/>
        </p:nvSpPr>
        <p:spPr>
          <a:xfrm>
            <a:off x="2019495" y="1341357"/>
            <a:ext cx="8750106" cy="43361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>
              <a:solidFill>
                <a:srgbClr val="0C3677"/>
              </a:solidFill>
            </a:endParaRPr>
          </a:p>
          <a:p>
            <a:endParaRPr lang="cs-CZ" sz="2000" b="1" dirty="0">
              <a:solidFill>
                <a:srgbClr val="0C367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C3677"/>
              </a:solidFill>
            </a:endParaRP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EB5644C3-1EBB-4452-8D30-088F88937E74}"/>
              </a:ext>
            </a:extLst>
          </p:cNvPr>
          <p:cNvSpPr txBox="1">
            <a:spLocks/>
          </p:cNvSpPr>
          <p:nvPr/>
        </p:nvSpPr>
        <p:spPr>
          <a:xfrm>
            <a:off x="581025" y="1180462"/>
            <a:ext cx="10772775" cy="4616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500" dirty="0">
                <a:solidFill>
                  <a:srgbClr val="163271"/>
                </a:solidFill>
                <a:latin typeface="Montserrat"/>
              </a:rPr>
              <a:t>skutečně odpracovaná hodina, za kterou náleží zaměstnanci mzda/plat či odměna z dohody, nebo hodina, za kterou zaměstnanci náleží náhrada mzdy/platu např. náhrada mzdy za pracovní neschopnost hrazená zaměstnavatelem vyjma hodin státních svátků, dovolené </a:t>
            </a:r>
            <a:endParaRPr lang="nn-NO" sz="3500" dirty="0">
              <a:solidFill>
                <a:srgbClr val="163271"/>
              </a:solidFill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146320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E857C0-1E10-4659-A8EC-B694AF804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25" y="365126"/>
            <a:ext cx="10772775" cy="1054100"/>
          </a:xfrm>
        </p:spPr>
        <p:txBody>
          <a:bodyPr>
            <a:normAutofit/>
          </a:bodyPr>
          <a:lstStyle/>
          <a:p>
            <a:r>
              <a:rPr lang="cs-CZ" sz="3500" b="1" u="sng" dirty="0">
                <a:solidFill>
                  <a:srgbClr val="163271"/>
                </a:solidFill>
                <a:latin typeface="Montserrat"/>
              </a:rPr>
              <a:t>CO OBSAHUJE cena jedné „člověkohodiny“</a:t>
            </a:r>
            <a:endParaRPr lang="nn-NO" sz="3500" b="1" u="sng" dirty="0">
              <a:solidFill>
                <a:srgbClr val="163271"/>
              </a:solidFill>
              <a:latin typeface="Montserrat"/>
            </a:endParaRP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B02AEEAE-EA78-433C-A382-2B00387EB631}"/>
              </a:ext>
            </a:extLst>
          </p:cNvPr>
          <p:cNvSpPr/>
          <p:nvPr/>
        </p:nvSpPr>
        <p:spPr>
          <a:xfrm>
            <a:off x="2019495" y="1341357"/>
            <a:ext cx="8750106" cy="43361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>
              <a:solidFill>
                <a:srgbClr val="0C3677"/>
              </a:solidFill>
            </a:endParaRPr>
          </a:p>
          <a:p>
            <a:endParaRPr lang="cs-CZ" sz="2000" b="1" dirty="0">
              <a:solidFill>
                <a:srgbClr val="0C367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C3677"/>
              </a:solidFill>
            </a:endParaRP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EB5644C3-1EBB-4452-8D30-088F88937E74}"/>
              </a:ext>
            </a:extLst>
          </p:cNvPr>
          <p:cNvSpPr txBox="1">
            <a:spLocks/>
          </p:cNvSpPr>
          <p:nvPr/>
        </p:nvSpPr>
        <p:spPr>
          <a:xfrm>
            <a:off x="629495" y="1685925"/>
            <a:ext cx="10772775" cy="2847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500" dirty="0">
                <a:solidFill>
                  <a:srgbClr val="163271"/>
                </a:solidFill>
                <a:latin typeface="Montserrat"/>
              </a:rPr>
              <a:t>Náklady na hrubou mzdu (průměr za ČR)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500" dirty="0">
                <a:solidFill>
                  <a:srgbClr val="163271"/>
                </a:solidFill>
                <a:latin typeface="Montserrat"/>
              </a:rPr>
              <a:t>Zákonné odvody zaměstnavatele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500" dirty="0">
                <a:solidFill>
                  <a:srgbClr val="163271"/>
                </a:solidFill>
                <a:latin typeface="Montserrat"/>
              </a:rPr>
              <a:t>Paušální náklady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500" dirty="0">
              <a:solidFill>
                <a:srgbClr val="163271"/>
              </a:solidFill>
              <a:latin typeface="Montserrat"/>
            </a:endParaRPr>
          </a:p>
          <a:p>
            <a:r>
              <a:rPr lang="cs-CZ" sz="3500" dirty="0">
                <a:solidFill>
                  <a:srgbClr val="163271"/>
                </a:solidFill>
                <a:latin typeface="Montserrat"/>
              </a:rPr>
              <a:t>+ „zálohu na dovolenou a státní svátek“</a:t>
            </a:r>
          </a:p>
          <a:p>
            <a:endParaRPr lang="cs-CZ" sz="3500" b="1" u="sng" dirty="0">
              <a:solidFill>
                <a:srgbClr val="163271"/>
              </a:solidFill>
              <a:latin typeface="Montserrat"/>
            </a:endParaRPr>
          </a:p>
          <a:p>
            <a:r>
              <a:rPr lang="cs-CZ" sz="3500" dirty="0">
                <a:solidFill>
                  <a:srgbClr val="163271"/>
                </a:solidFill>
                <a:latin typeface="Montserrat"/>
              </a:rPr>
              <a:t>Náklady na člověkohodinu ≠ hodinová mzda</a:t>
            </a:r>
            <a:endParaRPr lang="nn-NO" sz="3500" dirty="0">
              <a:solidFill>
                <a:srgbClr val="163271"/>
              </a:solidFill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998226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E857C0-1E10-4659-A8EC-B694AF804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25" y="365126"/>
            <a:ext cx="10772775" cy="1054100"/>
          </a:xfrm>
        </p:spPr>
        <p:txBody>
          <a:bodyPr>
            <a:normAutofit/>
          </a:bodyPr>
          <a:lstStyle/>
          <a:p>
            <a:r>
              <a:rPr lang="cs-CZ" sz="3500" b="1" u="sng" dirty="0">
                <a:solidFill>
                  <a:srgbClr val="163271"/>
                </a:solidFill>
                <a:latin typeface="Montserrat"/>
              </a:rPr>
              <a:t>„metoda“ 1720 – proč limit 1720</a:t>
            </a:r>
            <a:endParaRPr lang="nn-NO" sz="3500" b="1" u="sng" dirty="0">
              <a:solidFill>
                <a:srgbClr val="163271"/>
              </a:solidFill>
              <a:latin typeface="Montserrat"/>
            </a:endParaRP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B02AEEAE-EA78-433C-A382-2B00387EB631}"/>
              </a:ext>
            </a:extLst>
          </p:cNvPr>
          <p:cNvSpPr/>
          <p:nvPr/>
        </p:nvSpPr>
        <p:spPr>
          <a:xfrm>
            <a:off x="2019495" y="1341357"/>
            <a:ext cx="8750106" cy="43361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>
              <a:solidFill>
                <a:srgbClr val="0C3677"/>
              </a:solidFill>
            </a:endParaRPr>
          </a:p>
          <a:p>
            <a:endParaRPr lang="cs-CZ" sz="2000" b="1" dirty="0">
              <a:solidFill>
                <a:srgbClr val="0C367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C3677"/>
              </a:solidFill>
            </a:endParaRP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EB5644C3-1EBB-4452-8D30-088F88937E74}"/>
              </a:ext>
            </a:extLst>
          </p:cNvPr>
          <p:cNvSpPr txBox="1">
            <a:spLocks/>
          </p:cNvSpPr>
          <p:nvPr/>
        </p:nvSpPr>
        <p:spPr>
          <a:xfrm>
            <a:off x="629494" y="1685925"/>
            <a:ext cx="11048155" cy="38307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>
                <a:solidFill>
                  <a:srgbClr val="163271"/>
                </a:solidFill>
                <a:latin typeface="Montserrat"/>
              </a:rPr>
              <a:t>1720 je statistická hodnota čistého fondu pracovní doby, kdy zaměstnanec skutečně vykonává práci (nečerpá dovolenou, státní svátek), na úrovni EU</a:t>
            </a:r>
          </a:p>
          <a:p>
            <a:endParaRPr lang="cs-CZ" sz="3000" dirty="0">
              <a:solidFill>
                <a:srgbClr val="163271"/>
              </a:solidFill>
              <a:latin typeface="Montserrat"/>
            </a:endParaRPr>
          </a:p>
          <a:p>
            <a:r>
              <a:rPr lang="cs-CZ" sz="3000" dirty="0">
                <a:solidFill>
                  <a:srgbClr val="163271"/>
                </a:solidFill>
                <a:latin typeface="Montserrat"/>
              </a:rPr>
              <a:t>1720 člověkohodin = 12 „superhrubých mezd“ </a:t>
            </a:r>
            <a:br>
              <a:rPr lang="cs-CZ" sz="3000" dirty="0">
                <a:solidFill>
                  <a:srgbClr val="163271"/>
                </a:solidFill>
                <a:latin typeface="Montserrat"/>
              </a:rPr>
            </a:br>
            <a:r>
              <a:rPr lang="cs-CZ" sz="3000" dirty="0">
                <a:solidFill>
                  <a:srgbClr val="163271"/>
                </a:solidFill>
                <a:latin typeface="Montserrat"/>
              </a:rPr>
              <a:t>				   + další náklady</a:t>
            </a:r>
          </a:p>
          <a:p>
            <a:endParaRPr lang="cs-CZ" sz="3000" b="1" u="sng" dirty="0">
              <a:solidFill>
                <a:srgbClr val="163271"/>
              </a:solidFill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4078109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E857C0-1E10-4659-A8EC-B694AF804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25" y="365126"/>
            <a:ext cx="10772775" cy="1054100"/>
          </a:xfrm>
        </p:spPr>
        <p:txBody>
          <a:bodyPr>
            <a:normAutofit/>
          </a:bodyPr>
          <a:lstStyle/>
          <a:p>
            <a:r>
              <a:rPr lang="cs-CZ" sz="3500" b="1" u="sng" dirty="0">
                <a:solidFill>
                  <a:srgbClr val="163271"/>
                </a:solidFill>
                <a:latin typeface="Montserrat"/>
              </a:rPr>
              <a:t>Žádost o podporu – kalkulačka šablon</a:t>
            </a:r>
            <a:endParaRPr lang="nn-NO" sz="3500" b="1" u="sng" dirty="0">
              <a:solidFill>
                <a:srgbClr val="163271"/>
              </a:solidFill>
              <a:latin typeface="Montserrat"/>
            </a:endParaRP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B02AEEAE-EA78-433C-A382-2B00387EB631}"/>
              </a:ext>
            </a:extLst>
          </p:cNvPr>
          <p:cNvSpPr/>
          <p:nvPr/>
        </p:nvSpPr>
        <p:spPr>
          <a:xfrm>
            <a:off x="2019495" y="1260909"/>
            <a:ext cx="8750106" cy="43361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>
              <a:solidFill>
                <a:srgbClr val="0C3677"/>
              </a:solidFill>
            </a:endParaRPr>
          </a:p>
          <a:p>
            <a:endParaRPr lang="cs-CZ" sz="2000" b="1" dirty="0">
              <a:solidFill>
                <a:srgbClr val="0C367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C3677"/>
              </a:solidFill>
            </a:endParaRP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EB5644C3-1EBB-4452-8D30-088F88937E74}"/>
              </a:ext>
            </a:extLst>
          </p:cNvPr>
          <p:cNvSpPr txBox="1">
            <a:spLocks/>
          </p:cNvSpPr>
          <p:nvPr/>
        </p:nvSpPr>
        <p:spPr>
          <a:xfrm>
            <a:off x="629495" y="1685925"/>
            <a:ext cx="11038630" cy="38307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3500" b="1" u="sng" dirty="0">
              <a:solidFill>
                <a:srgbClr val="163271"/>
              </a:solidFill>
              <a:latin typeface="Montserrat"/>
            </a:endParaRP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EA702EF7-4159-48FC-91B2-994E1980178B}"/>
              </a:ext>
            </a:extLst>
          </p:cNvPr>
          <p:cNvSpPr txBox="1">
            <a:spLocks/>
          </p:cNvSpPr>
          <p:nvPr/>
        </p:nvSpPr>
        <p:spPr>
          <a:xfrm>
            <a:off x="781895" y="1838325"/>
            <a:ext cx="11038630" cy="38307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3500" b="1" u="sng" dirty="0">
              <a:solidFill>
                <a:srgbClr val="163271"/>
              </a:solidFill>
              <a:latin typeface="Montserrat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067BF0B-CC89-46CA-884A-157BF7D47C6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1916" b="7055"/>
          <a:stretch/>
        </p:blipFill>
        <p:spPr bwMode="auto">
          <a:xfrm>
            <a:off x="629495" y="1452561"/>
            <a:ext cx="9893495" cy="39528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05D6A251-38E9-837A-440A-8065DAD87A74}"/>
              </a:ext>
            </a:extLst>
          </p:cNvPr>
          <p:cNvSpPr/>
          <p:nvPr/>
        </p:nvSpPr>
        <p:spPr>
          <a:xfrm>
            <a:off x="4537336" y="1435551"/>
            <a:ext cx="923925" cy="3862389"/>
          </a:xfrm>
          <a:prstGeom prst="rect">
            <a:avLst/>
          </a:prstGeom>
          <a:solidFill>
            <a:srgbClr val="FFFF00">
              <a:alpha val="10196"/>
            </a:srgbClr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4005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E857C0-1E10-4659-A8EC-B694AF804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25" y="365126"/>
            <a:ext cx="10772775" cy="1054100"/>
          </a:xfrm>
        </p:spPr>
        <p:txBody>
          <a:bodyPr>
            <a:normAutofit fontScale="90000"/>
          </a:bodyPr>
          <a:lstStyle/>
          <a:p>
            <a:r>
              <a:rPr lang="cs-CZ" sz="3500" b="1" u="sng" dirty="0">
                <a:solidFill>
                  <a:srgbClr val="163271"/>
                </a:solidFill>
                <a:latin typeface="Montserrat"/>
              </a:rPr>
              <a:t>Co je nutné dodržet v pracovní smlouvě</a:t>
            </a:r>
            <a:br>
              <a:rPr lang="cs-CZ" sz="3500" b="1" u="sng" dirty="0">
                <a:solidFill>
                  <a:srgbClr val="163271"/>
                </a:solidFill>
                <a:latin typeface="Montserrat"/>
              </a:rPr>
            </a:br>
            <a:r>
              <a:rPr lang="cs-CZ" sz="3500" b="1" u="sng" dirty="0">
                <a:solidFill>
                  <a:srgbClr val="163271"/>
                </a:solidFill>
                <a:latin typeface="Montserrat"/>
              </a:rPr>
              <a:t>- co má vliv na výpočet limitu „skutečně odpracovaných hodin“</a:t>
            </a:r>
            <a:endParaRPr lang="nn-NO" sz="3500" b="1" u="sng" dirty="0">
              <a:solidFill>
                <a:srgbClr val="163271"/>
              </a:solidFill>
              <a:latin typeface="Montserrat"/>
            </a:endParaRP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B02AEEAE-EA78-433C-A382-2B00387EB631}"/>
              </a:ext>
            </a:extLst>
          </p:cNvPr>
          <p:cNvSpPr/>
          <p:nvPr/>
        </p:nvSpPr>
        <p:spPr>
          <a:xfrm>
            <a:off x="2019495" y="1341357"/>
            <a:ext cx="8750106" cy="43361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>
              <a:solidFill>
                <a:srgbClr val="0C3677"/>
              </a:solidFill>
            </a:endParaRPr>
          </a:p>
          <a:p>
            <a:endParaRPr lang="cs-CZ" sz="2000" b="1" dirty="0">
              <a:solidFill>
                <a:srgbClr val="0C367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C3677"/>
              </a:solidFill>
            </a:endParaRP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EB5644C3-1EBB-4452-8D30-088F88937E74}"/>
              </a:ext>
            </a:extLst>
          </p:cNvPr>
          <p:cNvSpPr txBox="1">
            <a:spLocks/>
          </p:cNvSpPr>
          <p:nvPr/>
        </p:nvSpPr>
        <p:spPr>
          <a:xfrm>
            <a:off x="629495" y="2175029"/>
            <a:ext cx="11038630" cy="33416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500" dirty="0">
                <a:solidFill>
                  <a:srgbClr val="163271"/>
                </a:solidFill>
                <a:latin typeface="Montserrat"/>
              </a:rPr>
              <a:t>Úvazek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500" dirty="0">
                <a:solidFill>
                  <a:srgbClr val="163271"/>
                </a:solidFill>
                <a:latin typeface="Montserrat"/>
              </a:rPr>
              <a:t>Délka trvání pracovního vztahu</a:t>
            </a:r>
          </a:p>
          <a:p>
            <a:br>
              <a:rPr lang="cs-CZ" sz="3500" dirty="0">
                <a:solidFill>
                  <a:srgbClr val="163271"/>
                </a:solidFill>
                <a:latin typeface="Montserrat"/>
              </a:rPr>
            </a:br>
            <a:r>
              <a:rPr lang="cs-CZ" sz="3500" dirty="0">
                <a:solidFill>
                  <a:srgbClr val="163271"/>
                </a:solidFill>
                <a:latin typeface="Montserrat"/>
              </a:rPr>
              <a:t>snížený úvazek/pracovní vztah trvá kratší dobu než </a:t>
            </a:r>
            <a:br>
              <a:rPr lang="cs-CZ" sz="3500" dirty="0">
                <a:solidFill>
                  <a:srgbClr val="163271"/>
                </a:solidFill>
                <a:latin typeface="Montserrat"/>
              </a:rPr>
            </a:br>
            <a:r>
              <a:rPr lang="cs-CZ" sz="3500" dirty="0">
                <a:solidFill>
                  <a:srgbClr val="163271"/>
                </a:solidFill>
                <a:latin typeface="Montserrat"/>
              </a:rPr>
              <a:t>12 měsíců (24 měsíců, 36 měsíců) =  lze čerpat pouze alikvotní část </a:t>
            </a:r>
          </a:p>
          <a:p>
            <a:endParaRPr lang="cs-CZ" sz="3500" dirty="0">
              <a:solidFill>
                <a:srgbClr val="163271"/>
              </a:solidFill>
              <a:latin typeface="Montserra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500" dirty="0">
              <a:solidFill>
                <a:srgbClr val="163271"/>
              </a:solidFill>
              <a:latin typeface="Montserra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500" dirty="0">
              <a:solidFill>
                <a:srgbClr val="163271"/>
              </a:solidFill>
              <a:latin typeface="Montserra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500" dirty="0">
                <a:solidFill>
                  <a:srgbClr val="163271"/>
                </a:solidFill>
                <a:latin typeface="Montserrat"/>
              </a:rPr>
              <a:t>V případě, že v průběhu čerpání dojde ke změně (úvazek/délka smlouvy je nutné upravit i daný limit – nejedná se o změnu – vyčíslení nedočerpání)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500" dirty="0">
              <a:solidFill>
                <a:srgbClr val="163271"/>
              </a:solidFill>
              <a:latin typeface="Montserrat"/>
            </a:endParaRPr>
          </a:p>
          <a:p>
            <a:endParaRPr lang="cs-CZ" sz="3500" b="1" u="sng" dirty="0">
              <a:solidFill>
                <a:srgbClr val="163271"/>
              </a:solidFill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4072105655"/>
      </p:ext>
    </p:extLst>
  </p:cSld>
  <p:clrMapOvr>
    <a:masterClrMapping/>
  </p:clrMapOvr>
  <p:extLst>
    <p:ext uri="{6950BFC3-D8DA-4A85-94F7-54DA5524770B}">
      <p188:commentRel xmlns:p188="http://schemas.microsoft.com/office/powerpoint/2018/8/main" xmlns="" r:id="rId3"/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E857C0-1E10-4659-A8EC-B694AF804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392" y="365126"/>
            <a:ext cx="10772775" cy="1054100"/>
          </a:xfrm>
        </p:spPr>
        <p:txBody>
          <a:bodyPr>
            <a:normAutofit/>
          </a:bodyPr>
          <a:lstStyle/>
          <a:p>
            <a:r>
              <a:rPr lang="cs-CZ" sz="3500" b="1" u="sng" dirty="0">
                <a:solidFill>
                  <a:srgbClr val="163271"/>
                </a:solidFill>
                <a:latin typeface="Montserrat"/>
              </a:rPr>
              <a:t>Vykazování „člověkohodin“ – evidence pracovní doby</a:t>
            </a:r>
            <a:endParaRPr lang="nn-NO" sz="3500" b="1" u="sng" dirty="0">
              <a:solidFill>
                <a:srgbClr val="163271"/>
              </a:solidFill>
              <a:latin typeface="Montserrat"/>
            </a:endParaRP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B02AEEAE-EA78-433C-A382-2B00387EB631}"/>
              </a:ext>
            </a:extLst>
          </p:cNvPr>
          <p:cNvSpPr/>
          <p:nvPr/>
        </p:nvSpPr>
        <p:spPr>
          <a:xfrm>
            <a:off x="2019495" y="1341357"/>
            <a:ext cx="8750106" cy="43361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>
              <a:solidFill>
                <a:srgbClr val="0C3677"/>
              </a:solidFill>
            </a:endParaRPr>
          </a:p>
          <a:p>
            <a:endParaRPr lang="cs-CZ" sz="2000" b="1" dirty="0">
              <a:solidFill>
                <a:srgbClr val="0C367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C3677"/>
              </a:solidFill>
            </a:endParaRP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EB5644C3-1EBB-4452-8D30-088F88937E74}"/>
              </a:ext>
            </a:extLst>
          </p:cNvPr>
          <p:cNvSpPr txBox="1">
            <a:spLocks/>
          </p:cNvSpPr>
          <p:nvPr/>
        </p:nvSpPr>
        <p:spPr>
          <a:xfrm>
            <a:off x="629495" y="1685925"/>
            <a:ext cx="11038630" cy="38307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500" dirty="0">
                <a:solidFill>
                  <a:srgbClr val="163271"/>
                </a:solidFill>
                <a:latin typeface="Montserrat"/>
              </a:rPr>
              <a:t>Evidence pracovní doby ≠ evidence docházky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300" dirty="0">
              <a:solidFill>
                <a:srgbClr val="163271"/>
              </a:solidFill>
              <a:latin typeface="Montserra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>
                <a:solidFill>
                  <a:srgbClr val="163271"/>
                </a:solidFill>
                <a:latin typeface="Montserrat"/>
              </a:rPr>
              <a:t>Zaměstnavatel má povinnost evidovat pracovní dobu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>
                <a:solidFill>
                  <a:srgbClr val="163271"/>
                </a:solidFill>
                <a:latin typeface="Montserrat"/>
              </a:rPr>
              <a:t>Forma evidence není zákoníkem práce daná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>
                <a:solidFill>
                  <a:srgbClr val="163271"/>
                </a:solidFill>
                <a:latin typeface="Montserrat"/>
              </a:rPr>
              <a:t>Je nutné zvolit takovou formu evidence, kterou bude možné prokazatelně předložit pracovní dobu zaměstnanců, např. inspektorátu práce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000" dirty="0">
              <a:solidFill>
                <a:srgbClr val="163271"/>
              </a:solidFill>
              <a:latin typeface="Montserrat"/>
            </a:endParaRPr>
          </a:p>
          <a:p>
            <a:r>
              <a:rPr lang="cs-CZ" sz="3000" dirty="0">
                <a:solidFill>
                  <a:srgbClr val="163271"/>
                </a:solidFill>
                <a:latin typeface="Montserrat"/>
              </a:rPr>
              <a:t>-&gt; Evidence musí být přehledná a průkazná</a:t>
            </a:r>
          </a:p>
        </p:txBody>
      </p:sp>
    </p:spTree>
    <p:extLst>
      <p:ext uri="{BB962C8B-B14F-4D97-AF65-F5344CB8AC3E}">
        <p14:creationId xmlns:p14="http://schemas.microsoft.com/office/powerpoint/2010/main" val="19713934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70C7A648FF8344F96BB5A5B2AB0F36C" ma:contentTypeVersion="0" ma:contentTypeDescription="Vytvoří nový dokument" ma:contentTypeScope="" ma:versionID="3decff769bbae7d6d1b0a4e8096786a2">
  <xsd:schema xmlns:xsd="http://www.w3.org/2001/XMLSchema" xmlns:xs="http://www.w3.org/2001/XMLSchema" xmlns:p="http://schemas.microsoft.com/office/2006/metadata/properties" xmlns:ns2="0104a4cd-1400-468e-be1b-c7aad71d7d5a" targetNamespace="http://schemas.microsoft.com/office/2006/metadata/properties" ma:root="true" ma:fieldsID="7813868390e2dbe3cdd13a46dd38feee" ns2:_="">
    <xsd:import namespace="0104a4cd-1400-468e-be1b-c7aad71d7d5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04a4cd-1400-468e-be1b-c7aad71d7d5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104a4cd-1400-468e-be1b-c7aad71d7d5a">15OPMSMT0001-64-1899</_dlc_DocId>
    <_dlc_DocIdUrl xmlns="0104a4cd-1400-468e-be1b-c7aad71d7d5a">
      <Url>https://op.msmt.cz/_layouts/15/DocIdRedir.aspx?ID=15OPMSMT0001-64-1899</Url>
      <Description>15OPMSMT0001-64-1899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ED0EDA-4E28-4CF6-9872-6A117F6049AF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A94DACE3-3A85-42BD-A59C-141F9A16C1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04a4cd-1400-468e-be1b-c7aad71d7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C525F67-FCAE-454B-98A5-57C42E78A42D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dcmitype/"/>
    <ds:schemaRef ds:uri="0104a4cd-1400-468e-be1b-c7aad71d7d5a"/>
    <ds:schemaRef ds:uri="http://schemas.microsoft.com/office/2006/metadata/properties"/>
  </ds:schemaRefs>
</ds:datastoreItem>
</file>

<file path=customXml/itemProps4.xml><?xml version="1.0" encoding="utf-8"?>
<ds:datastoreItem xmlns:ds="http://schemas.openxmlformats.org/officeDocument/2006/customXml" ds:itemID="{E945AF9F-9BCD-4AE5-84FD-27E7C831A9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2823</TotalTime>
  <Words>565</Words>
  <Application>Microsoft Office PowerPoint</Application>
  <PresentationFormat>Širokoúhlá obrazovka</PresentationFormat>
  <Paragraphs>92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Montserrat</vt:lpstr>
      <vt:lpstr>Montserrat ExtraBold</vt:lpstr>
      <vt:lpstr>Motiv Office</vt:lpstr>
      <vt:lpstr>OP JAN AMOS KOMENSKÝ</vt:lpstr>
      <vt:lpstr>Prezentace aplikace PowerPoint</vt:lpstr>
      <vt:lpstr>Prezentace aplikace PowerPoint</vt:lpstr>
      <vt:lpstr>Co je produktivní hodina („člověkohodina“)?</vt:lpstr>
      <vt:lpstr>CO OBSAHUJE cena jedné „člověkohodiny“</vt:lpstr>
      <vt:lpstr>„metoda“ 1720 – proč limit 1720</vt:lpstr>
      <vt:lpstr>Žádost o podporu – kalkulačka šablon</vt:lpstr>
      <vt:lpstr>Co je nutné dodržet v pracovní smlouvě - co má vliv na výpočet limitu „skutečně odpracovaných hodin“</vt:lpstr>
      <vt:lpstr>Vykazování „člověkohodin“ – evidence pracovní doby</vt:lpstr>
      <vt:lpstr>Co se do „člověkohodina“ nepočítá</vt:lpstr>
      <vt:lpstr>Co se do „člověkohodin“ počítá (příklady)</vt:lpstr>
      <vt:lpstr>Co dělat v realizaci v rámci ZoR, když mi odejde současný zaměstnanec?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HLAVNÍ NADPIS</dc:title>
  <dc:creator>Krbcová Tereza</dc:creator>
  <cp:lastModifiedBy>Barbořáková Helena</cp:lastModifiedBy>
  <cp:revision>79</cp:revision>
  <dcterms:created xsi:type="dcterms:W3CDTF">2022-02-10T09:27:31Z</dcterms:created>
  <dcterms:modified xsi:type="dcterms:W3CDTF">2022-06-01T09:56:11Z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0x010100670C7A648FF8344F96BB5A5B2AB0F36C</vt:lpwstr>
  </property>
  <property fmtid="{D5CDD505-2E9C-101B-9397-08002B2CF9AE}" pid="3" name="_dlc_DocIdItemGuid">
    <vt:lpwstr>ae08dfb0-3774-4972-9b91-a4249809739d</vt:lpwstr>
  </property>
</Properties>
</file>